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9" r:id="rId2"/>
    <p:sldId id="256" r:id="rId3"/>
    <p:sldId id="273" r:id="rId4"/>
    <p:sldId id="257" r:id="rId5"/>
    <p:sldId id="258" r:id="rId6"/>
    <p:sldId id="259" r:id="rId7"/>
    <p:sldId id="275" r:id="rId8"/>
    <p:sldId id="260" r:id="rId9"/>
    <p:sldId id="261" r:id="rId10"/>
    <p:sldId id="277" r:id="rId11"/>
    <p:sldId id="262" r:id="rId12"/>
    <p:sldId id="263" r:id="rId13"/>
    <p:sldId id="264" r:id="rId14"/>
    <p:sldId id="272" r:id="rId15"/>
    <p:sldId id="267" r:id="rId16"/>
    <p:sldId id="265" r:id="rId17"/>
    <p:sldId id="270" r:id="rId18"/>
    <p:sldId id="266" r:id="rId19"/>
    <p:sldId id="276" r:id="rId20"/>
    <p:sldId id="274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4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491F9-E8FE-4FA7-B2D0-FE88EC157FE5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7519F-3BE8-4170-A656-05BC92B7D3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392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Oggi vi parliamo il lavoro che abbiamo svolto dal 2022 ad oggi rivolto alla popolazione vulnerabile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4204D4-4B2E-4100-8DD3-08B523E4BFA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7409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1002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116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802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258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442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704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617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72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55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701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567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E9C5F-479D-4024-BC6A-F4A9EF107134}" type="datetimeFigureOut">
              <a:rPr lang="it-IT" smtClean="0"/>
              <a:t>12/09/2025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30D9C-B497-423F-A09F-9436B05537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10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hyperlink" Target="https://www.agensir.it/#twitter" TargetMode="External"/><Relationship Id="rId7" Type="http://schemas.openxmlformats.org/officeDocument/2006/relationships/hyperlink" Target="https://www.agensir.it/#print" TargetMode="External"/><Relationship Id="rId2" Type="http://schemas.openxmlformats.org/officeDocument/2006/relationships/hyperlink" Target="https://www.agensir.it/#facebook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gensir.it/#email" TargetMode="External"/><Relationship Id="rId5" Type="http://schemas.openxmlformats.org/officeDocument/2006/relationships/hyperlink" Target="https://www.agensir.it/#whatsapp" TargetMode="External"/><Relationship Id="rId4" Type="http://schemas.openxmlformats.org/officeDocument/2006/relationships/hyperlink" Target="https://www.agensir.it/#linkedi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ilfoundation.org/ambiente/siccita-lampo-clima-ricerca/" TargetMode="External"/><Relationship Id="rId2" Type="http://schemas.openxmlformats.org/officeDocument/2006/relationships/hyperlink" Target="https://www.spreaker.com/episode/5449932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s://spiral.imperial.ac.uk/bitstream/10044/1/103482/16/Scientific%20report-East_Africa_Drought_Final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un.org/en/global-issues/water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244543" y="102073"/>
            <a:ext cx="10791645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/>
              <a:t>UNIVERSITA</a:t>
            </a:r>
            <a:r>
              <a:rPr lang="it-IT" sz="2000" b="1" dirty="0"/>
              <a:t>’ DEI </a:t>
            </a:r>
            <a:r>
              <a:rPr lang="it-IT" sz="2000" b="1" dirty="0" smtClean="0"/>
              <a:t>BRACCIANTI</a:t>
            </a:r>
            <a:br>
              <a:rPr lang="it-IT" sz="2000" b="1" dirty="0" smtClean="0"/>
            </a:br>
            <a:r>
              <a:rPr lang="it-IT" sz="2000" b="1" dirty="0"/>
              <a:t>Offerta </a:t>
            </a:r>
            <a:r>
              <a:rPr lang="it-IT" sz="2000" b="1" dirty="0" smtClean="0"/>
              <a:t>Formativa</a:t>
            </a:r>
            <a:r>
              <a:rPr lang="it-IT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20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 smtClean="0">
                <a:solidFill>
                  <a:srgbClr val="FF0000"/>
                </a:solidFill>
              </a:rPr>
              <a:t>«GRANDE </a:t>
            </a:r>
            <a:r>
              <a:rPr lang="it-IT" sz="2000" b="1" dirty="0">
                <a:solidFill>
                  <a:srgbClr val="FF0000"/>
                </a:solidFill>
              </a:rPr>
              <a:t>SETE IN </a:t>
            </a:r>
            <a:r>
              <a:rPr lang="it-IT" sz="2000" b="1" dirty="0" smtClean="0">
                <a:solidFill>
                  <a:srgbClr val="FF0000"/>
                </a:solidFill>
              </a:rPr>
              <a:t>AFRICA» </a:t>
            </a:r>
            <a:r>
              <a:rPr lang="it-IT" sz="2000" b="1" dirty="0">
                <a:solidFill>
                  <a:srgbClr val="FF0000"/>
                </a:solidFill>
              </a:rPr>
              <a:t/>
            </a:r>
            <a:br>
              <a:rPr lang="it-IT" sz="2000" b="1" dirty="0">
                <a:solidFill>
                  <a:srgbClr val="FF0000"/>
                </a:solidFill>
              </a:rPr>
            </a:br>
            <a:r>
              <a:rPr lang="it-IT" sz="2000" b="1" dirty="0">
                <a:solidFill>
                  <a:srgbClr val="FF0000"/>
                </a:solidFill>
              </a:rPr>
              <a:t>15 Settembre 2025  Sede della Vila Via Cardarelli Viterbo</a:t>
            </a:r>
            <a:br>
              <a:rPr lang="it-IT" sz="2000" b="1" dirty="0">
                <a:solidFill>
                  <a:srgbClr val="FF0000"/>
                </a:solidFill>
              </a:rPr>
            </a:br>
            <a:r>
              <a:rPr lang="it-IT" sz="1600" b="1" dirty="0" err="1" smtClean="0">
                <a:solidFill>
                  <a:srgbClr val="2B73D2"/>
                </a:solidFill>
                <a:latin typeface="Roboto"/>
              </a:rPr>
              <a:t>Viterbo</a:t>
            </a:r>
            <a:r>
              <a:rPr lang="it-IT" sz="1600" b="1" dirty="0">
                <a:solidFill>
                  <a:srgbClr val="2B73D2"/>
                </a:solidFill>
                <a:latin typeface="Roboto"/>
              </a:rPr>
              <a:t>, </a:t>
            </a:r>
            <a:r>
              <a:rPr lang="it-IT" sz="1600" b="1" dirty="0" smtClean="0">
                <a:solidFill>
                  <a:srgbClr val="2B73D2"/>
                </a:solidFill>
                <a:latin typeface="Roboto"/>
              </a:rPr>
              <a:t>15/09/2025</a:t>
            </a:r>
            <a:endParaRPr lang="it-IT" sz="1600" dirty="0"/>
          </a:p>
        </p:txBody>
      </p:sp>
      <p:sp>
        <p:nvSpPr>
          <p:cNvPr id="8" name="Rettangolo 7"/>
          <p:cNvSpPr/>
          <p:nvPr/>
        </p:nvSpPr>
        <p:spPr>
          <a:xfrm>
            <a:off x="3539733" y="6080713"/>
            <a:ext cx="403463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/>
              <a:t>Dott.ssa Naima </a:t>
            </a:r>
            <a:r>
              <a:rPr lang="it-IT" sz="1400" b="1" dirty="0" err="1"/>
              <a:t>Abdulkadir</a:t>
            </a:r>
            <a:r>
              <a:rPr lang="it-IT" sz="1400" b="1" dirty="0"/>
              <a:t> Hassan</a:t>
            </a:r>
            <a:r>
              <a:rPr lang="it-IT" sz="1400" dirty="0"/>
              <a:t> </a:t>
            </a:r>
            <a:br>
              <a:rPr lang="it-IT" sz="1400" dirty="0"/>
            </a:br>
            <a:r>
              <a:rPr lang="it-IT" sz="1200" dirty="0"/>
              <a:t>Coordinamento Screening Oncologico</a:t>
            </a:r>
          </a:p>
          <a:p>
            <a:r>
              <a:rPr lang="it-IT" sz="1200" dirty="0"/>
              <a:t> Ambulatorio STP/ENI  ASL di Viterbo</a:t>
            </a:r>
          </a:p>
        </p:txBody>
      </p:sp>
      <p:pic>
        <p:nvPicPr>
          <p:cNvPr id="12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mergenza Corno d'Africa: tra siccità e povertà | ActionAi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31" y="1454117"/>
            <a:ext cx="10634932" cy="45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87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09808" y="1409982"/>
            <a:ext cx="9144000" cy="4239255"/>
          </a:xfrm>
        </p:spPr>
        <p:txBody>
          <a:bodyPr/>
          <a:lstStyle/>
          <a:p>
            <a:r>
              <a:rPr lang="it-IT" dirty="0" smtClean="0"/>
              <a:t>L'Africa </a:t>
            </a:r>
            <a:r>
              <a:rPr lang="it-IT" dirty="0"/>
              <a:t>è una delle regioni più colpite al mondo dalla scarsità d'acqua, che mette a rischio la salute e il benessere delle popolazioni. </a:t>
            </a:r>
            <a:endParaRPr lang="it-IT" dirty="0" smtClean="0"/>
          </a:p>
          <a:p>
            <a:r>
              <a:rPr lang="it-IT" dirty="0" smtClean="0"/>
              <a:t>Il </a:t>
            </a:r>
            <a:r>
              <a:rPr lang="it-IT" dirty="0"/>
              <a:t>36% della popolazione dell'Africa subsahariana, quindi circa un terzo di tutte le persone, non ha ancora accesso a una fonte d'acqua potabile. </a:t>
            </a:r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 descr="Donne rifugiate sud sudanesi portano taniche piene d’acqua nell’insediamento di Nguenyyiel a Gambella, in Etiopia. Foto: Maheder Haileselassie/Oxfam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91" y="3100995"/>
            <a:ext cx="6443695" cy="35530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1382684" y="-241540"/>
            <a:ext cx="9144000" cy="1521291"/>
          </a:xfrm>
        </p:spPr>
        <p:txBody>
          <a:bodyPr>
            <a:normAutofit/>
          </a:bodyPr>
          <a:lstStyle/>
          <a:p>
            <a:r>
              <a:rPr lang="it-IT" sz="3200" dirty="0" smtClean="0"/>
              <a:t>UNIVERSITA’ DEI BRACCIANTI</a:t>
            </a:r>
            <a:r>
              <a:rPr lang="it-IT" sz="3200" dirty="0"/>
              <a:t/>
            </a:r>
            <a:br>
              <a:rPr lang="it-IT" sz="3200" dirty="0"/>
            </a:br>
            <a:r>
              <a:rPr lang="it-IT" sz="3200" b="1" dirty="0" smtClean="0">
                <a:solidFill>
                  <a:srgbClr val="FF0000"/>
                </a:solidFill>
              </a:rPr>
              <a:t>«GRANDE </a:t>
            </a:r>
            <a:r>
              <a:rPr lang="it-IT" sz="3200" b="1" dirty="0">
                <a:solidFill>
                  <a:srgbClr val="FF0000"/>
                </a:solidFill>
              </a:rPr>
              <a:t>SETE IN AFRICA»</a:t>
            </a:r>
            <a:endParaRPr lang="it-IT" sz="3200" dirty="0"/>
          </a:p>
        </p:txBody>
      </p:sp>
      <p:sp>
        <p:nvSpPr>
          <p:cNvPr id="8" name="AutoShape 6" descr="Vettore Simbolo Icona Rubinetto Acqua Potabile - Immagini vettoriali stock  e altre immagini di Acqua potabile - Acqua potabile, Segnale, Acqua - iStock"/>
          <p:cNvSpPr>
            <a:spLocks noChangeAspect="1" noChangeArrowheads="1"/>
          </p:cNvSpPr>
          <p:nvPr/>
        </p:nvSpPr>
        <p:spPr bwMode="auto">
          <a:xfrm>
            <a:off x="307974" y="7937"/>
            <a:ext cx="1653829" cy="93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AutoShape 8" descr="Simbolo Del Rubinetto Di Acqua Illustrazione Vettoriale - Illustrazione di  mare, bevanda: 310610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8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Cesvi: emergenza cibo e acqua in Kenya, Etiopia e Somalia - Vatican New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124" name="Picture 4" descr="Cesvi: emergenza cibo e acqua in Kenya, Etiopia e Somalia - Vatican Ne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586" y="3100996"/>
            <a:ext cx="5581527" cy="355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745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43310" y="198408"/>
            <a:ext cx="10515600" cy="1380227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«LA SETE IN AFRICA</a:t>
            </a:r>
            <a:r>
              <a:rPr lang="it-IT" sz="2400" b="1" dirty="0" smtClean="0">
                <a:solidFill>
                  <a:srgbClr val="FF0000"/>
                </a:solidFill>
              </a:rPr>
              <a:t>»</a:t>
            </a:r>
            <a:r>
              <a:rPr lang="it-IT" sz="2400" dirty="0"/>
              <a:t> 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Inoltre</a:t>
            </a:r>
            <a:r>
              <a:rPr lang="it-IT" sz="2400" dirty="0"/>
              <a:t>, la scarsità idrica ha ricadute sociali immense. In Africa </a:t>
            </a:r>
            <a:r>
              <a:rPr lang="it-IT" sz="2400" dirty="0" smtClean="0"/>
              <a:t>donne </a:t>
            </a:r>
            <a:r>
              <a:rPr lang="it-IT" sz="2400" dirty="0"/>
              <a:t>e bambini sono spesso costretti a fare molti chilometri a piedi per prendere un po’ d’acqua non contaminata. Viaggi che durano un’intera giornata e che quindi impediscono ai piccoli di frequentare le lezioni</a:t>
            </a:r>
            <a:r>
              <a:rPr lang="it-IT" sz="2400" b="1" dirty="0" smtClean="0">
                <a:solidFill>
                  <a:srgbClr val="FF0000"/>
                </a:solidFill>
              </a:rPr>
              <a:t>  </a:t>
            </a:r>
            <a:r>
              <a:rPr lang="it-IT" sz="2400" b="1" dirty="0">
                <a:solidFill>
                  <a:srgbClr val="FF0000"/>
                </a:solidFill>
              </a:rPr>
              <a:t/>
            </a:r>
            <a:br>
              <a:rPr lang="it-IT" sz="2400" b="1" dirty="0">
                <a:solidFill>
                  <a:srgbClr val="FF0000"/>
                </a:solidFill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Picture 2" descr="Emergenza Corno d'Africa: tra siccità e povertà | ActionA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111" y="1640910"/>
            <a:ext cx="5640889" cy="486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cqua, in Africa una persona su tre soffre la sete - Il Capolu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0910"/>
            <a:ext cx="6551111" cy="486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8460" y="1"/>
            <a:ext cx="1003540" cy="119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157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400833"/>
            <a:ext cx="9144000" cy="1240077"/>
          </a:xfrm>
        </p:spPr>
        <p:txBody>
          <a:bodyPr>
            <a:normAutofit fontScale="90000"/>
          </a:bodyPr>
          <a:lstStyle/>
          <a:p>
            <a:r>
              <a:rPr lang="it-IT" sz="2800" b="1" cap="all" dirty="0">
                <a:solidFill>
                  <a:srgbClr val="FF0000"/>
                </a:solidFill>
              </a:rPr>
              <a:t>Corno d’Africa, il </a:t>
            </a:r>
            <a:r>
              <a:rPr lang="it-IT" sz="2800" b="1" cap="all" dirty="0" err="1">
                <a:solidFill>
                  <a:srgbClr val="FF0000"/>
                </a:solidFill>
              </a:rPr>
              <a:t>climate</a:t>
            </a:r>
            <a:r>
              <a:rPr lang="it-IT" sz="2800" b="1" cap="all" dirty="0">
                <a:solidFill>
                  <a:srgbClr val="FF0000"/>
                </a:solidFill>
              </a:rPr>
              <a:t> </a:t>
            </a:r>
            <a:r>
              <a:rPr lang="it-IT" sz="2800" b="1" cap="all" dirty="0" err="1">
                <a:solidFill>
                  <a:srgbClr val="FF0000"/>
                </a:solidFill>
              </a:rPr>
              <a:t>change</a:t>
            </a:r>
            <a:r>
              <a:rPr lang="it-IT" sz="2800" b="1" cap="all" dirty="0">
                <a:solidFill>
                  <a:srgbClr val="FF0000"/>
                </a:solidFill>
              </a:rPr>
              <a:t> ha provocato la peggior siccità degli ultimi 40 anni</a:t>
            </a:r>
            <a:r>
              <a:rPr lang="it-IT" sz="2800" dirty="0"/>
              <a:t/>
            </a:r>
            <a:br>
              <a:rPr lang="it-IT" sz="2800" dirty="0"/>
            </a:b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98323" y="1640910"/>
            <a:ext cx="9144000" cy="1655762"/>
          </a:xfrm>
        </p:spPr>
        <p:txBody>
          <a:bodyPr>
            <a:normAutofit fontScale="25000" lnSpcReduction="20000"/>
          </a:bodyPr>
          <a:lstStyle/>
          <a:p>
            <a:r>
              <a:rPr lang="it-IT" sz="8000" dirty="0"/>
              <a:t>Non avere accesso a una fonte d'acqua potabile significa aumentare, e considerevolmente, il rischio di contrarre malattie spesso mortali come la malaria e l'Ebola</a:t>
            </a:r>
            <a:r>
              <a:rPr lang="it-IT" sz="8000" dirty="0" smtClean="0"/>
              <a:t>.</a:t>
            </a:r>
          </a:p>
          <a:p>
            <a:r>
              <a:rPr lang="it-IT" sz="8000" b="1" dirty="0"/>
              <a:t>Africa: </a:t>
            </a:r>
            <a:r>
              <a:rPr lang="it-IT" sz="8000" b="1" dirty="0" err="1"/>
              <a:t>Oxfam</a:t>
            </a:r>
            <a:r>
              <a:rPr lang="it-IT" sz="8000" b="1" dirty="0"/>
              <a:t>, 116 milioni di persone senz’acqua a causa della crisi climatica. Negli ultimi 5 anni +80% colpite da malnutrizione </a:t>
            </a:r>
            <a:r>
              <a:rPr lang="it-IT" sz="8000" b="1" dirty="0" smtClean="0"/>
              <a:t>acuta</a:t>
            </a:r>
          </a:p>
          <a:p>
            <a:r>
              <a:rPr lang="it-IT" sz="8000" dirty="0" err="1">
                <a:hlinkClick r:id="rId2"/>
              </a:rPr>
              <a:t>Facebook</a:t>
            </a:r>
            <a:r>
              <a:rPr lang="it-IT" sz="8000" dirty="0" err="1">
                <a:hlinkClick r:id="rId3"/>
              </a:rPr>
              <a:t>Twitter</a:t>
            </a:r>
            <a:r>
              <a:rPr lang="it-IT" sz="8000" dirty="0" err="1">
                <a:hlinkClick r:id="rId4"/>
              </a:rPr>
              <a:t>LinkedIn</a:t>
            </a:r>
            <a:r>
              <a:rPr lang="it-IT" sz="8000" dirty="0" err="1">
                <a:hlinkClick r:id="rId5"/>
              </a:rPr>
              <a:t>WhatsApp</a:t>
            </a:r>
            <a:r>
              <a:rPr lang="it-IT" sz="8000" dirty="0" err="1">
                <a:hlinkClick r:id="rId6"/>
              </a:rPr>
              <a:t>Email</a:t>
            </a:r>
            <a:r>
              <a:rPr lang="it-IT" sz="8000" dirty="0" err="1">
                <a:hlinkClick r:id="rId7"/>
              </a:rPr>
              <a:t>Print</a:t>
            </a:r>
            <a:endParaRPr lang="it-IT" sz="8000" dirty="0"/>
          </a:p>
          <a:p>
            <a:r>
              <a:rPr lang="it-IT" sz="6400" dirty="0"/>
              <a:t>20 Marzo 2025 @ 13:47</a:t>
            </a:r>
          </a:p>
          <a:p>
            <a:pPr algn="l"/>
            <a:r>
              <a:rPr lang="it-IT" sz="6400" dirty="0"/>
              <a:t>In Africa orientale e meridionale, il caos climatico sta lasciando </a:t>
            </a:r>
            <a:r>
              <a:rPr lang="it-IT" sz="6400" dirty="0">
                <a:solidFill>
                  <a:srgbClr val="FF0000"/>
                </a:solidFill>
              </a:rPr>
              <a:t>oltre 116 milioni </a:t>
            </a:r>
            <a:r>
              <a:rPr lang="it-IT" sz="6400" dirty="0"/>
              <a:t>di persone letteralmente senz’acqua, aumentando esponenzialmente i livelli di insicurezza alimentare. L’intensificarsi di eventi meteorologici sempre più estremi – come siccità, cicloni e inondazioni improvvise – </a:t>
            </a:r>
            <a:r>
              <a:rPr lang="it-IT" sz="6400" dirty="0">
                <a:solidFill>
                  <a:srgbClr val="0070C0"/>
                </a:solidFill>
              </a:rPr>
              <a:t>provoca infatti </a:t>
            </a:r>
            <a:r>
              <a:rPr lang="it-IT" sz="6400" dirty="0">
                <a:solidFill>
                  <a:srgbClr val="FF0000"/>
                </a:solidFill>
              </a:rPr>
              <a:t>l’esaurimento o la contaminazione delle falde acquifere sotterranee, compromettendo la produzione agricola, la pesca e l’allevamento. </a:t>
            </a:r>
            <a:r>
              <a:rPr lang="it-IT" sz="6400" dirty="0"/>
              <a:t>Tre settori da cui dipende la sopravvivenza di una larga fascia della popolazione. È l’allarme lanciato oggi da </a:t>
            </a:r>
            <a:r>
              <a:rPr lang="it-IT" sz="6400" dirty="0" err="1"/>
              <a:t>Oxfam</a:t>
            </a:r>
            <a:r>
              <a:rPr lang="it-IT" sz="6400" dirty="0"/>
              <a:t> </a:t>
            </a:r>
            <a:r>
              <a:rPr lang="it-IT" sz="6400" dirty="0" smtClean="0"/>
              <a:t>(</a:t>
            </a:r>
            <a:r>
              <a:rPr lang="it-IT" sz="4400" dirty="0"/>
              <a:t>è una confederazione internazionale di 20 organizzazioni indipendenti che collaborano per porre fine alla povertà e all'ingiustizia in tutto il mondo, attraverso aiuti umanitari, progetti di sviluppo, campagne di opinione e attività di </a:t>
            </a:r>
            <a:r>
              <a:rPr lang="it-IT" sz="4400" dirty="0" err="1" smtClean="0"/>
              <a:t>advocacy</a:t>
            </a:r>
            <a:r>
              <a:rPr lang="it-IT" sz="4400" dirty="0" smtClean="0"/>
              <a:t>) </a:t>
            </a:r>
            <a:r>
              <a:rPr lang="it-IT" sz="6400" dirty="0"/>
              <a:t>con</a:t>
            </a:r>
            <a:r>
              <a:rPr lang="it-IT" sz="4400" dirty="0" smtClean="0"/>
              <a:t> </a:t>
            </a:r>
            <a:r>
              <a:rPr lang="it-IT" sz="6400" dirty="0"/>
              <a:t>un nuovo report, diffuso alla vigilia della Giornata mondiale dell’acqua del 22 marzo. Il dossier prende in esame il nesso tra la scarsità d’acqua e l’aumento della fame in otto degli Stati africani più colpiti dalla crisi idrica: </a:t>
            </a:r>
            <a:r>
              <a:rPr lang="it-IT" sz="6400" dirty="0">
                <a:solidFill>
                  <a:srgbClr val="FF0000"/>
                </a:solidFill>
              </a:rPr>
              <a:t>Etiopia, Kenya, Malawi, Mozambico, Somalia, Sud Sudan, Zambia e Zimbabwe</a:t>
            </a:r>
            <a:r>
              <a:rPr lang="it-IT" sz="6400" dirty="0"/>
              <a:t>.  “La situazione in questi Paesi è sempre più drammatica – spiega Francesco Petrelli, portavoce e policy </a:t>
            </a:r>
            <a:r>
              <a:rPr lang="it-IT" sz="6400" dirty="0" err="1"/>
              <a:t>advisor</a:t>
            </a:r>
            <a:r>
              <a:rPr lang="it-IT" sz="6400" dirty="0"/>
              <a:t> sulla sicurezza alimentare di </a:t>
            </a:r>
            <a:r>
              <a:rPr lang="it-IT" sz="6400" dirty="0" err="1"/>
              <a:t>Oxfam</a:t>
            </a:r>
            <a:r>
              <a:rPr lang="it-IT" sz="6400" dirty="0"/>
              <a:t> Italia –. Basti pensare che negli ultimi 5 anni il numero di persone colpite da malnutrizione acuta è cresciuto dell’80%, passando da quasi 31 milioni nel 2019 a oltre 55 milioni nel 2024. Si tratta di due abitanti su dieci. Un’emergenza causata da una crisi climatica ormai fuori controllo. L’impatto de La </a:t>
            </a:r>
            <a:r>
              <a:rPr lang="it-IT" sz="6400" dirty="0" err="1"/>
              <a:t>Niña</a:t>
            </a:r>
            <a:r>
              <a:rPr lang="it-IT" sz="6400" dirty="0"/>
              <a:t> entro la fine di questo mese, ad esempio, potrebbe portare inondazioni in alcune zone dell’Africa meridionale e del Sudan e siccità nell’Africa orientale, minacciando ulteriormente la disponibilità di cibo. Non ci possiamo poi dimenticare che, tra il 2000 e il 2022, le alluvioni improvvise a livello globale sono diventate 20 volte più frequenti e la durata della siccità è aumentata del </a:t>
            </a:r>
            <a:r>
              <a:rPr lang="it-IT" sz="7200" dirty="0"/>
              <a:t>29%”.</a:t>
            </a:r>
          </a:p>
          <a:p>
            <a:endParaRPr lang="it-IT" sz="7200" dirty="0"/>
          </a:p>
        </p:txBody>
      </p:sp>
      <p:pic>
        <p:nvPicPr>
          <p:cNvPr id="4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644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199" y="0"/>
            <a:ext cx="11290069" cy="1712422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it-IT" sz="2700" b="1" dirty="0">
                <a:solidFill>
                  <a:srgbClr val="FF0000"/>
                </a:solidFill>
              </a:rPr>
              <a:t>Lo sostengono i ricercatori del World </a:t>
            </a:r>
            <a:r>
              <a:rPr lang="it-IT" sz="2700" b="1" dirty="0" err="1">
                <a:solidFill>
                  <a:srgbClr val="FF0000"/>
                </a:solidFill>
              </a:rPr>
              <a:t>Weather</a:t>
            </a:r>
            <a:r>
              <a:rPr lang="it-IT" sz="2700" b="1" dirty="0">
                <a:solidFill>
                  <a:srgbClr val="FF0000"/>
                </a:solidFill>
              </a:rPr>
              <a:t> </a:t>
            </a:r>
            <a:r>
              <a:rPr lang="it-IT" sz="2700" b="1" dirty="0" err="1">
                <a:solidFill>
                  <a:srgbClr val="FF0000"/>
                </a:solidFill>
              </a:rPr>
              <a:t>Attribution</a:t>
            </a:r>
            <a:r>
              <a:rPr lang="it-IT" sz="2700" b="1" dirty="0">
                <a:solidFill>
                  <a:srgbClr val="FF0000"/>
                </a:solidFill>
              </a:rPr>
              <a:t> secondo i quali il riscaldamento globale avrebbe reso la siccità agricola nella regione circa 100 volte più probabile</a:t>
            </a:r>
            <a:r>
              <a:rPr lang="it-IT" dirty="0"/>
              <a:t/>
            </a:r>
            <a:br>
              <a:rPr lang="it-IT" dirty="0"/>
            </a:br>
            <a:r>
              <a:rPr lang="it-IT" sz="2000" dirty="0"/>
              <a:t>di Matteo </a:t>
            </a:r>
            <a:r>
              <a:rPr lang="it-IT" sz="2000" dirty="0" err="1"/>
              <a:t>Cavallito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96141" y="1338349"/>
            <a:ext cx="10515600" cy="2934999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it-IT" dirty="0" err="1">
                <a:hlinkClick r:id="rId2"/>
              </a:rPr>
              <a:t>Listen</a:t>
            </a:r>
            <a:r>
              <a:rPr lang="it-IT" dirty="0">
                <a:hlinkClick r:id="rId2"/>
              </a:rPr>
              <a:t> to “Corno d'Africa, il </a:t>
            </a:r>
            <a:r>
              <a:rPr lang="it-IT" dirty="0" err="1">
                <a:hlinkClick r:id="rId2"/>
              </a:rPr>
              <a:t>climate</a:t>
            </a:r>
            <a:r>
              <a:rPr lang="it-IT" dirty="0">
                <a:hlinkClick r:id="rId2"/>
              </a:rPr>
              <a:t> </a:t>
            </a:r>
            <a:r>
              <a:rPr lang="it-IT" dirty="0" err="1">
                <a:hlinkClick r:id="rId2"/>
              </a:rPr>
              <a:t>change</a:t>
            </a:r>
            <a:r>
              <a:rPr lang="it-IT" dirty="0">
                <a:hlinkClick r:id="rId2"/>
              </a:rPr>
              <a:t> ha provocato la peggior </a:t>
            </a:r>
            <a:r>
              <a:rPr lang="it-IT" dirty="0" err="1">
                <a:hlinkClick r:id="rId2"/>
              </a:rPr>
              <a:t>siccita</a:t>
            </a:r>
            <a:r>
              <a:rPr lang="it-IT" dirty="0">
                <a:hlinkClick r:id="rId2"/>
              </a:rPr>
              <a:t>̀ degli ultimi 40 anni” on </a:t>
            </a:r>
            <a:r>
              <a:rPr lang="it-IT" dirty="0" err="1">
                <a:hlinkClick r:id="rId2"/>
              </a:rPr>
              <a:t>Spreaker</a:t>
            </a:r>
            <a:r>
              <a:rPr lang="it-IT" dirty="0">
                <a:hlinkClick r:id="rId2"/>
              </a:rPr>
              <a:t>.</a:t>
            </a:r>
            <a:endParaRPr lang="it-IT" dirty="0"/>
          </a:p>
          <a:p>
            <a:pPr fontAlgn="base"/>
            <a:r>
              <a:rPr lang="it-IT" dirty="0"/>
              <a:t>Il Corno d’Africa sperimenta una </a:t>
            </a:r>
            <a:r>
              <a:rPr lang="it-IT" dirty="0">
                <a:hlinkClick r:id="rId3"/>
              </a:rPr>
              <a:t>siccità</a:t>
            </a:r>
            <a:r>
              <a:rPr lang="it-IT" dirty="0"/>
              <a:t> causata essenzialmente dal </a:t>
            </a:r>
            <a:r>
              <a:rPr lang="it-IT" b="1" dirty="0"/>
              <a:t>cambiamento climatico</a:t>
            </a:r>
            <a:r>
              <a:rPr lang="it-IT" dirty="0"/>
              <a:t>. Un fenomeno di origine antropica che impatterebbe in modo significativo sulle precipitazioni e che favorirebbe, al tempo stesso, la propensione all’evaporazione dell’acqua nel suolo. È la conclusione di </a:t>
            </a:r>
            <a:r>
              <a:rPr lang="it-IT" dirty="0">
                <a:hlinkClick r:id="rId4"/>
              </a:rPr>
              <a:t>uno studio</a:t>
            </a:r>
            <a:r>
              <a:rPr lang="it-IT" dirty="0"/>
              <a:t> condotto dal </a:t>
            </a:r>
            <a:r>
              <a:rPr lang="it-IT" b="1" dirty="0"/>
              <a:t>World </a:t>
            </a:r>
            <a:r>
              <a:rPr lang="it-IT" b="1" dirty="0" err="1"/>
              <a:t>Weather</a:t>
            </a:r>
            <a:r>
              <a:rPr lang="it-IT" b="1" dirty="0"/>
              <a:t> </a:t>
            </a:r>
            <a:r>
              <a:rPr lang="it-IT" b="1" dirty="0" err="1"/>
              <a:t>Attribution</a:t>
            </a:r>
            <a:r>
              <a:rPr lang="it-IT" dirty="0"/>
              <a:t> (WWA), un gruppo di scienziati formatosi per studiare l’incidenza degli eventi estremi.</a:t>
            </a:r>
          </a:p>
          <a:p>
            <a:pPr fontAlgn="base"/>
            <a:r>
              <a:rPr lang="it-IT" dirty="0"/>
              <a:t>Secondo la ricerca, che ha coinvolto scienziati di università e agenzie meteorologiche di Kenya, Mozambico, Sudafrica, Olanda, USA, Germania e Regno Unito, il riscaldamento globale avrebbe reso la siccità agricola nella regione circa </a:t>
            </a:r>
            <a:r>
              <a:rPr lang="it-IT" b="1" dirty="0"/>
              <a:t>100 volte più probabile</a:t>
            </a:r>
            <a:r>
              <a:rPr lang="it-IT" dirty="0"/>
              <a:t>.</a:t>
            </a:r>
          </a:p>
          <a:p>
            <a:pPr fontAlgn="base"/>
            <a:r>
              <a:rPr lang="it-IT" b="1" dirty="0"/>
              <a:t>La peggiore siccità degli ultimi 40 anni</a:t>
            </a:r>
            <a:endParaRPr lang="it-IT" dirty="0"/>
          </a:p>
          <a:p>
            <a:pPr fontAlgn="base"/>
            <a:r>
              <a:rPr lang="it-IT" dirty="0"/>
              <a:t>Gli autori hanno esaminato l’andamento delle precipitazioni nel 2021 e 2022 in un’area che include </a:t>
            </a:r>
            <a:r>
              <a:rPr lang="it-IT" b="1" dirty="0"/>
              <a:t>il sud dell’Etiopia, la Somalia meridionale e il Kenya orientale</a:t>
            </a:r>
            <a:r>
              <a:rPr lang="it-IT" dirty="0"/>
              <a:t> e che ha sperimentato “la peggiore siccità degli ultimi 40 anni”. Questo fenomeno “ha portato a un sostanziale insuccesso dei raccolti, a cattive condizioni dei pascoli, a perdite di bestiame e a una minore disponibilità di acqua di superficie e a conflitti, lasciando 4,35 milioni di persone bisognose di assistenza umanitaria”.</a:t>
            </a:r>
          </a:p>
          <a:p>
            <a:pPr fontAlgn="base"/>
            <a:r>
              <a:rPr lang="it-IT" dirty="0"/>
              <a:t>Inoltre, “almeno </a:t>
            </a:r>
            <a:r>
              <a:rPr lang="it-IT" b="1" dirty="0"/>
              <a:t>180.000 rifugiati</a:t>
            </a:r>
            <a:r>
              <a:rPr lang="it-IT" dirty="0"/>
              <a:t> provenienti dalla Somalia e dal Sud Sudan hanno sconfinato nelle aree del Kenya e dell’Etiopia colpite dalla siccità”.</a:t>
            </a:r>
          </a:p>
          <a:p>
            <a:endParaRPr lang="it-IT" dirty="0"/>
          </a:p>
        </p:txBody>
      </p:sp>
      <p:pic>
        <p:nvPicPr>
          <p:cNvPr id="4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7" y="94211"/>
            <a:ext cx="944880" cy="96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658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60735" y="198870"/>
            <a:ext cx="10197002" cy="1373030"/>
          </a:xfrm>
        </p:spPr>
        <p:txBody>
          <a:bodyPr>
            <a:normAutofit/>
          </a:bodyPr>
          <a:lstStyle/>
          <a:p>
            <a:pPr algn="ctr"/>
            <a:r>
              <a:rPr lang="it-IT" sz="2200" dirty="0" smtClean="0"/>
              <a:t>PERCHE’ IN AFRICA L’ACQUA NON è POTABILE</a:t>
            </a:r>
            <a:endParaRPr lang="it-IT" dirty="0"/>
          </a:p>
        </p:txBody>
      </p:sp>
      <p:pic>
        <p:nvPicPr>
          <p:cNvPr id="4" name="Segnaposto contenuto 3" descr="https://www.nigrizia.it/wp-content/uploads/sites/2/2024/03/South-Africa-water-crisis-e171110891923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1314205"/>
            <a:ext cx="9360131" cy="4180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🚱 - Emoji Simbolo dell'acqua non potabile (Non-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729047" cy="133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tangolo 2"/>
          <p:cNvSpPr/>
          <p:nvPr/>
        </p:nvSpPr>
        <p:spPr>
          <a:xfrm>
            <a:off x="390698" y="5494713"/>
            <a:ext cx="119370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L'Africa, e in particolare l'Africa subsahariana, soffre di una grave carenza di acqua potabile per una combinazione di fattori, tra cui il cambiamento climatico, la crescita demografica, l'inquinamento, le infrastrutture inadeguate e la cattiva gestione delle risorse idriche. Questi fattori determinano che l'acqua disponibile sia spesso contaminata da batteri, virus e altri agenti patogeni, rendendola non sicura per il consumo umano. </a:t>
            </a:r>
          </a:p>
        </p:txBody>
      </p:sp>
      <p:sp>
        <p:nvSpPr>
          <p:cNvPr id="5" name="? 4">
            <a:hlinkClick r:id="" action="ppaction://noaction" highlightClick="1"/>
          </p:cNvPr>
          <p:cNvSpPr/>
          <p:nvPr/>
        </p:nvSpPr>
        <p:spPr>
          <a:xfrm>
            <a:off x="9035934" y="271789"/>
            <a:ext cx="1042416" cy="1042416"/>
          </a:xfrm>
          <a:prstGeom prst="actionButtonHelp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296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el Corno d'Africa sale ad oltre 20 milioni il numero di bambini a rischio  a causa della siccità | UNICEF Itali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414" y="1777207"/>
            <a:ext cx="577458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orno d'Africa, siccità: un contributo di 20 milioni di euro da parte della  Germania per evitare crisi alimentare e fame diffusa - la Repubbl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7207"/>
            <a:ext cx="641741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-1128623" y="2717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200" b="1" dirty="0" smtClean="0">
                <a:solidFill>
                  <a:srgbClr val="FF0000"/>
                </a:solidFill>
              </a:rPr>
              <a:t>PERCHE’ IN AFRICA L’ACQUA NON è POTABILE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" name="? 6">
            <a:hlinkClick r:id="" action="ppaction://noaction" highlightClick="1"/>
          </p:cNvPr>
          <p:cNvSpPr/>
          <p:nvPr/>
        </p:nvSpPr>
        <p:spPr>
          <a:xfrm>
            <a:off x="6879329" y="413362"/>
            <a:ext cx="1042416" cy="1042416"/>
          </a:xfrm>
          <a:prstGeom prst="actionButtonHelp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00"/>
              </a:solidFill>
            </a:endParaRPr>
          </a:p>
        </p:txBody>
      </p:sp>
      <p:pic>
        <p:nvPicPr>
          <p:cNvPr id="8" name="Picture 2" descr="🚱 - Emoji Simbolo dell'acqua non potabile (Non-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76241"/>
            <a:ext cx="2143125" cy="171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208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PERCHE’ IN AFRICA L’ACQUA NON è </a:t>
            </a:r>
            <a:r>
              <a:rPr lang="it-IT" sz="2800" b="1" dirty="0" smtClean="0">
                <a:solidFill>
                  <a:srgbClr val="FF0000"/>
                </a:solidFill>
              </a:rPr>
              <a:t>POTABILE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55498" y="1669179"/>
            <a:ext cx="6097438" cy="4351338"/>
          </a:xfrm>
        </p:spPr>
        <p:txBody>
          <a:bodyPr>
            <a:normAutofit fontScale="55000" lnSpcReduction="20000"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Fattori principali</a:t>
            </a:r>
            <a:r>
              <a:rPr lang="it-IT" dirty="0"/>
              <a:t>:</a:t>
            </a:r>
          </a:p>
          <a:p>
            <a:pPr marL="0" indent="0">
              <a:buNone/>
            </a:pPr>
            <a:r>
              <a:rPr lang="it-IT" b="1" dirty="0" smtClean="0"/>
              <a:t>1 Cambiamento </a:t>
            </a:r>
            <a:r>
              <a:rPr lang="it-IT" b="1" dirty="0"/>
              <a:t>climatico:</a:t>
            </a:r>
            <a:endParaRPr lang="it-IT" dirty="0"/>
          </a:p>
          <a:p>
            <a:pPr fontAlgn="ctr"/>
            <a:r>
              <a:rPr lang="it-IT" dirty="0"/>
              <a:t>La siccità prolungata e le inondazioni sempre più frequenti riducono la disponibilità di acqua dolce. </a:t>
            </a:r>
          </a:p>
          <a:p>
            <a:pPr marL="0" indent="0">
              <a:buNone/>
            </a:pPr>
            <a:r>
              <a:rPr lang="it-IT" b="1" dirty="0" smtClean="0"/>
              <a:t>2 Crescita </a:t>
            </a:r>
            <a:r>
              <a:rPr lang="it-IT" b="1" dirty="0"/>
              <a:t>demografica:</a:t>
            </a:r>
            <a:endParaRPr lang="it-IT" dirty="0"/>
          </a:p>
          <a:p>
            <a:pPr fontAlgn="ctr"/>
            <a:r>
              <a:rPr lang="it-IT" dirty="0"/>
              <a:t>L'aumento della popolazione aumenta la domanda di acqua, creando un divario tra offerta e domanda. </a:t>
            </a:r>
          </a:p>
          <a:p>
            <a:pPr marL="0" indent="0">
              <a:buNone/>
            </a:pPr>
            <a:r>
              <a:rPr lang="it-IT" b="1" dirty="0" smtClean="0"/>
              <a:t>3 Inquinamento</a:t>
            </a:r>
            <a:r>
              <a:rPr lang="it-IT" b="1" dirty="0"/>
              <a:t>:</a:t>
            </a:r>
            <a:endParaRPr lang="it-IT" dirty="0"/>
          </a:p>
          <a:p>
            <a:pPr fontAlgn="ctr"/>
            <a:r>
              <a:rPr lang="it-IT" dirty="0"/>
              <a:t>Lo scarico di sostanze inquinanti da parte di attività industriali e agricole contamina le fonti d'acqua. </a:t>
            </a:r>
          </a:p>
          <a:p>
            <a:pPr marL="0" indent="0">
              <a:buNone/>
            </a:pPr>
            <a:r>
              <a:rPr lang="it-IT" b="1" dirty="0" smtClean="0"/>
              <a:t>4 Infrastrutture </a:t>
            </a:r>
            <a:r>
              <a:rPr lang="it-IT" b="1" dirty="0"/>
              <a:t>inadeguate:</a:t>
            </a:r>
            <a:endParaRPr lang="it-IT" dirty="0"/>
          </a:p>
          <a:p>
            <a:pPr fontAlgn="ctr"/>
            <a:r>
              <a:rPr lang="it-IT" dirty="0"/>
              <a:t>Le infrastrutture idriche esistenti sono spesso obsolete e inefficienti, causando perdite significative di acqua e difficoltà nell'accesso all'acqua potabile. </a:t>
            </a:r>
          </a:p>
          <a:p>
            <a:pPr marL="0" indent="0">
              <a:buNone/>
            </a:pPr>
            <a:r>
              <a:rPr lang="it-IT" b="1" dirty="0" smtClean="0"/>
              <a:t>5 Cattiva </a:t>
            </a:r>
            <a:r>
              <a:rPr lang="it-IT" b="1" dirty="0"/>
              <a:t>gestione delle risorse idriche:</a:t>
            </a:r>
            <a:endParaRPr lang="it-IT" dirty="0"/>
          </a:p>
          <a:p>
            <a:pPr fontAlgn="ctr"/>
            <a:r>
              <a:rPr lang="it-IT" dirty="0"/>
              <a:t>La cattiva gestione delle risorse idriche, inclusi lo spreco e la mancanza di regolamentazione, contribuisce alla scarsità d'acqua. </a:t>
            </a:r>
          </a:p>
          <a:p>
            <a:endParaRPr lang="it-IT" dirty="0"/>
          </a:p>
        </p:txBody>
      </p:sp>
      <p:pic>
        <p:nvPicPr>
          <p:cNvPr id="3074" name="Picture 2" descr="🚱 - Emoji Simbolo dell'acqua non potabile (Non-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28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? 4">
            <a:hlinkClick r:id="" action="ppaction://noaction" highlightClick="1"/>
          </p:cNvPr>
          <p:cNvSpPr/>
          <p:nvPr/>
        </p:nvSpPr>
        <p:spPr>
          <a:xfrm>
            <a:off x="7560817" y="626763"/>
            <a:ext cx="1042416" cy="1042416"/>
          </a:xfrm>
          <a:prstGeom prst="actionButtonHelp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296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Conseguenze:</a:t>
            </a:r>
            <a:br>
              <a:rPr lang="it-IT" dirty="0">
                <a:solidFill>
                  <a:srgbClr val="FF0000"/>
                </a:solidFill>
              </a:rPr>
            </a:b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it-IT" b="1" dirty="0"/>
              <a:t>Malattie:</a:t>
            </a:r>
            <a:endParaRPr lang="it-IT" dirty="0"/>
          </a:p>
          <a:p>
            <a:pPr fontAlgn="ctr"/>
            <a:r>
              <a:rPr lang="it-IT" dirty="0"/>
              <a:t>L'uso di acqua non potabile è una delle principali cause di malattie infettive, tra cui febbre tifoide, colera e epatite. </a:t>
            </a:r>
          </a:p>
          <a:p>
            <a:r>
              <a:rPr lang="it-IT" b="1" dirty="0"/>
              <a:t>Ridotta produttività:</a:t>
            </a:r>
            <a:endParaRPr lang="it-IT" dirty="0"/>
          </a:p>
          <a:p>
            <a:pPr fontAlgn="ctr"/>
            <a:r>
              <a:rPr lang="it-IT" dirty="0"/>
              <a:t>La mancanza di acqua limita la produzione agricola e l'attività industriale, causando problemi economici e sociali. </a:t>
            </a:r>
          </a:p>
          <a:p>
            <a:r>
              <a:rPr lang="it-IT" b="1" dirty="0"/>
              <a:t>Disparità:</a:t>
            </a:r>
            <a:endParaRPr lang="it-IT" dirty="0"/>
          </a:p>
          <a:p>
            <a:pPr fontAlgn="ctr"/>
            <a:r>
              <a:rPr lang="it-IT" dirty="0"/>
              <a:t>Le zone rurali e le comunità povere sono più colpite dalla mancanza di acqua, creando disuguaglianze nell'accesso all'acqua potabile. </a:t>
            </a:r>
          </a:p>
          <a:p>
            <a:r>
              <a:rPr lang="it-IT" b="1" dirty="0">
                <a:solidFill>
                  <a:srgbClr val="FF0000"/>
                </a:solidFill>
              </a:rPr>
              <a:t>Soluzioni:</a:t>
            </a:r>
          </a:p>
          <a:p>
            <a:r>
              <a:rPr lang="it-IT" b="1" dirty="0"/>
              <a:t>Infrastrutture idriche:</a:t>
            </a:r>
            <a:endParaRPr lang="it-IT" dirty="0"/>
          </a:p>
          <a:p>
            <a:r>
              <a:rPr lang="it-IT" dirty="0"/>
              <a:t>È necessario investire nella costruzione e nel miglioramento delle infrastrutture idriche per garantire un approvvigionamento costante di acqua potabile.</a:t>
            </a:r>
          </a:p>
          <a:p>
            <a:r>
              <a:rPr lang="it-IT" b="1" dirty="0"/>
              <a:t>Gestione sostenibile delle risorse idriche:</a:t>
            </a:r>
            <a:endParaRPr lang="it-IT" dirty="0"/>
          </a:p>
          <a:p>
            <a:r>
              <a:rPr lang="it-IT" dirty="0"/>
              <a:t>È fondamentale adottare pratiche di gestione sostenibile delle risorse idriche, come la riduzione dello spreco e la protezione delle fonti d'acqua.</a:t>
            </a:r>
          </a:p>
          <a:p>
            <a:r>
              <a:rPr lang="it-IT" b="1" dirty="0"/>
              <a:t>Desalinizzazione e riutilizzo dell'acqua:</a:t>
            </a:r>
            <a:endParaRPr lang="it-IT" dirty="0"/>
          </a:p>
          <a:p>
            <a:r>
              <a:rPr lang="it-IT" dirty="0"/>
              <a:t>Tecnologie come la desalinizzazione e il riutilizzo dell'acqua possono contribuire a risolvere la scarsità d'acqua in alcune aree.</a:t>
            </a:r>
          </a:p>
          <a:p>
            <a:r>
              <a:rPr lang="it-IT" b="1" dirty="0"/>
              <a:t>Aiuti internazionali</a:t>
            </a:r>
            <a:r>
              <a:rPr lang="it-IT" b="1" dirty="0" smtClean="0"/>
              <a:t>:</a:t>
            </a:r>
          </a:p>
          <a:p>
            <a:r>
              <a:rPr lang="it-IT" dirty="0"/>
              <a:t>La collaborazione internazionale è essenziale per fornire supporto tecnico e finanziario ai paesi africani affetti dalla crisi idrica. 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4" name="Picture 2" descr="🚱 - Emoji Simbolo dell'acqua non potabile (Non-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28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360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Soluzioni:</a:t>
            </a:r>
            <a:br>
              <a:rPr lang="it-IT" b="1" dirty="0">
                <a:solidFill>
                  <a:srgbClr val="FF0000"/>
                </a:solidFill>
              </a:rPr>
            </a:b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b="1" dirty="0" smtClean="0"/>
              <a:t>Infrastrutture </a:t>
            </a:r>
            <a:r>
              <a:rPr lang="it-IT" b="1" dirty="0"/>
              <a:t>idriche:</a:t>
            </a:r>
            <a:endParaRPr lang="it-IT" dirty="0"/>
          </a:p>
          <a:p>
            <a:r>
              <a:rPr lang="it-IT" dirty="0"/>
              <a:t>È necessario investire nella costruzione e nel miglioramento delle infrastrutture idriche per garantire un approvvigionamento costante di acqua potabile.</a:t>
            </a:r>
          </a:p>
          <a:p>
            <a:r>
              <a:rPr lang="it-IT" b="1" dirty="0"/>
              <a:t>Gestione sostenibile delle risorse idriche:</a:t>
            </a:r>
            <a:endParaRPr lang="it-IT" dirty="0"/>
          </a:p>
          <a:p>
            <a:r>
              <a:rPr lang="it-IT" dirty="0"/>
              <a:t>È fondamentale adottare pratiche di gestione sostenibile delle risorse idriche, come la riduzione dello spreco e la protezione delle fonti d'acqua.</a:t>
            </a:r>
          </a:p>
          <a:p>
            <a:r>
              <a:rPr lang="it-IT" b="1" dirty="0"/>
              <a:t>Desalinizzazione e riutilizzo dell'acqua:</a:t>
            </a:r>
            <a:endParaRPr lang="it-IT" dirty="0"/>
          </a:p>
          <a:p>
            <a:r>
              <a:rPr lang="it-IT" dirty="0"/>
              <a:t>Tecnologie come la desalinizzazione e il riutilizzo dell'acqua possono contribuire a risolvere la scarsità d'acqua in alcune aree.</a:t>
            </a:r>
          </a:p>
          <a:p>
            <a:r>
              <a:rPr lang="it-IT" b="1" dirty="0"/>
              <a:t>Aiuti internazionali</a:t>
            </a:r>
            <a:r>
              <a:rPr lang="it-IT" b="1" dirty="0" smtClean="0"/>
              <a:t>:</a:t>
            </a:r>
          </a:p>
          <a:p>
            <a:r>
              <a:rPr lang="it-IT" dirty="0"/>
              <a:t>La collaborazione internazionale è essenziale per fornire supporto tecnico e finanziario ai paesi africani affetti dalla crisi idrica. 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4" name="Picture 2" descr="🚱 - Emoji Simbolo dell'acqua non potabile (Non-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280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950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23753" y="4429919"/>
            <a:ext cx="9144000" cy="2387600"/>
          </a:xfrm>
        </p:spPr>
        <p:txBody>
          <a:bodyPr>
            <a:normAutofit/>
          </a:bodyPr>
          <a:lstStyle/>
          <a:p>
            <a:r>
              <a:rPr lang="it-IT" sz="1600" b="1" dirty="0"/>
              <a:t/>
            </a:r>
            <a:br>
              <a:rPr lang="it-IT" sz="1600" b="1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33796" y="360074"/>
            <a:ext cx="9144000" cy="1655762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Quali paesi non hanno accesso all’acqua potabile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615738" y="24033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581891" y="1720840"/>
            <a:ext cx="856210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L’accesso all’acqua potabile nel mondo rimane un privilegio inaccessibile per milioni di persone.</a:t>
            </a:r>
            <a:br>
              <a:rPr lang="it-IT" dirty="0"/>
            </a:br>
            <a:r>
              <a:rPr lang="it-IT" dirty="0"/>
              <a:t>I </a:t>
            </a:r>
            <a:r>
              <a:rPr lang="it-IT" dirty="0">
                <a:hlinkClick r:id="rId2"/>
              </a:rPr>
              <a:t>dati delle Nazioni Unite</a:t>
            </a:r>
            <a:r>
              <a:rPr lang="it-IT" dirty="0"/>
              <a:t> sono allarmanti: circa</a:t>
            </a:r>
            <a:r>
              <a:rPr lang="it-IT" b="1" dirty="0"/>
              <a:t> </a:t>
            </a:r>
            <a:r>
              <a:rPr lang="it-IT" b="1" dirty="0">
                <a:solidFill>
                  <a:srgbClr val="FF0000"/>
                </a:solidFill>
              </a:rPr>
              <a:t>2 miliardi di individui</a:t>
            </a:r>
            <a:r>
              <a:rPr lang="it-IT" dirty="0">
                <a:solidFill>
                  <a:srgbClr val="FF0000"/>
                </a:solidFill>
              </a:rPr>
              <a:t> </a:t>
            </a:r>
            <a:r>
              <a:rPr lang="it-IT" dirty="0"/>
              <a:t>non dispongono di acqua sicura da bere e </a:t>
            </a:r>
            <a:r>
              <a:rPr lang="it-IT" dirty="0">
                <a:solidFill>
                  <a:srgbClr val="FF0000"/>
                </a:solidFill>
              </a:rPr>
              <a:t>4,2 miliardi </a:t>
            </a:r>
            <a:r>
              <a:rPr lang="it-IT" dirty="0"/>
              <a:t>– ovvero oltre la metà della popolazione mondiale – utilizzano servizi igienici inadeguati, che lasciano i rifiuti umani non trattati.</a:t>
            </a:r>
            <a:br>
              <a:rPr lang="it-IT" dirty="0"/>
            </a:br>
            <a:r>
              <a:rPr lang="it-IT" dirty="0"/>
              <a:t>Milioni di bambini e famiglie vivono senza i servizi essenziali per l’igiene, come il semplice sapone per lavarsi le mani.</a:t>
            </a:r>
            <a:br>
              <a:rPr lang="it-IT" dirty="0"/>
            </a:br>
            <a:r>
              <a:rPr lang="it-IT" dirty="0"/>
              <a:t>Acqua, servizi igienici e igiene migliori potrebbero prevenire circa </a:t>
            </a:r>
            <a:r>
              <a:rPr lang="it-IT" b="1" dirty="0">
                <a:solidFill>
                  <a:srgbClr val="FF0000"/>
                </a:solidFill>
              </a:rPr>
              <a:t>400.000 decessi l’anno </a:t>
            </a:r>
            <a:r>
              <a:rPr lang="it-IT" dirty="0">
                <a:solidFill>
                  <a:srgbClr val="FF0000"/>
                </a:solidFill>
              </a:rPr>
              <a:t>per dissenteria tra i bambini di età inferiore ai 5 anni.</a:t>
            </a:r>
          </a:p>
        </p:txBody>
      </p:sp>
      <p:pic>
        <p:nvPicPr>
          <p:cNvPr id="6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388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565410"/>
            <a:ext cx="9144000" cy="864379"/>
          </a:xfrm>
        </p:spPr>
        <p:txBody>
          <a:bodyPr>
            <a:norm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Quali paesi non hanno accesso all’acqua potabile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75112" y="1681797"/>
            <a:ext cx="9144000" cy="4760567"/>
          </a:xfrm>
        </p:spPr>
        <p:txBody>
          <a:bodyPr>
            <a:noAutofit/>
          </a:bodyPr>
          <a:lstStyle/>
          <a:p>
            <a:r>
              <a:rPr lang="it-IT" sz="1600" dirty="0"/>
              <a:t>Le zone più colpite si trovano principalmente </a:t>
            </a:r>
            <a:r>
              <a:rPr lang="it-IT" sz="1600" b="1" dirty="0"/>
              <a:t>nei Paesi in via di sviluppo</a:t>
            </a:r>
            <a:r>
              <a:rPr lang="it-IT" sz="1600" dirty="0"/>
              <a:t>, dove la scarsità d’acqua potabile è aggravata dalle condizioni climatiche e dalle infrastrutture insufficienti.</a:t>
            </a:r>
            <a:br>
              <a:rPr lang="it-IT" sz="1600" dirty="0"/>
            </a:br>
            <a:r>
              <a:rPr lang="it-IT" sz="1600" dirty="0"/>
              <a:t>La regione che registra la più grave crisi idrica è </a:t>
            </a:r>
            <a:r>
              <a:rPr lang="it-IT" sz="1600" b="1" dirty="0"/>
              <a:t>l’Africa subsahariana</a:t>
            </a:r>
            <a:r>
              <a:rPr lang="it-IT" sz="1600" dirty="0"/>
              <a:t> e in particolare</a:t>
            </a:r>
            <a:r>
              <a:rPr lang="it-IT" sz="1600" dirty="0" smtClean="0"/>
              <a:t>: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it-IT" sz="1600" dirty="0" smtClean="0"/>
              <a:t>Niger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it-IT" sz="1600" dirty="0" smtClean="0"/>
              <a:t>Ciad</a:t>
            </a:r>
            <a:endParaRPr lang="it-IT" sz="1600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it-IT" sz="1600" dirty="0" smtClean="0"/>
              <a:t>Etiopia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it-IT" sz="1600" dirty="0" smtClean="0"/>
              <a:t>Eritrea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it-IT" sz="1600" b="1" dirty="0" smtClean="0">
                <a:solidFill>
                  <a:srgbClr val="FF0000"/>
                </a:solidFill>
              </a:rPr>
              <a:t>Somalia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it-IT" sz="1600" dirty="0" smtClean="0"/>
              <a:t>Repubblica </a:t>
            </a:r>
            <a:r>
              <a:rPr lang="it-IT" sz="1600" dirty="0"/>
              <a:t>Democratica del </a:t>
            </a:r>
            <a:r>
              <a:rPr lang="it-IT" sz="1600" dirty="0" smtClean="0"/>
              <a:t>Congo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it-IT" sz="1600" dirty="0" smtClean="0"/>
              <a:t>Uganda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it-IT" sz="1600" dirty="0" smtClean="0"/>
              <a:t>Angola;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it-IT" sz="1600" dirty="0" smtClean="0"/>
              <a:t>Mozambico</a:t>
            </a:r>
            <a:r>
              <a:rPr lang="it-IT" sz="1600" dirty="0"/>
              <a:t>.</a:t>
            </a:r>
            <a:br>
              <a:rPr lang="it-IT" sz="1600" dirty="0"/>
            </a:br>
            <a:r>
              <a:rPr lang="it-IT" sz="1600" dirty="0"/>
              <a:t>In questi Paesi, meno del 50% della popolazione ha accesso a una fonte d’acqua potabile sicura. In particolare, </a:t>
            </a:r>
            <a:r>
              <a:rPr lang="it-IT" sz="1600" b="1" dirty="0"/>
              <a:t>il Corno d’Africa e l’Africa orientale</a:t>
            </a:r>
            <a:r>
              <a:rPr lang="it-IT" sz="1600" dirty="0"/>
              <a:t> sono regioni duramente colpite da siccità prolungate, che aggravano ulteriormente la crisi idrica.</a:t>
            </a:r>
          </a:p>
          <a:p>
            <a:endParaRPr lang="it-IT" sz="2000" dirty="0"/>
          </a:p>
        </p:txBody>
      </p:sp>
      <p:pic>
        <p:nvPicPr>
          <p:cNvPr id="4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146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069185" cy="1325563"/>
          </a:xfrm>
        </p:spPr>
        <p:txBody>
          <a:bodyPr/>
          <a:lstStyle/>
          <a:p>
            <a:pPr algn="ctr"/>
            <a:r>
              <a:rPr lang="it-IT" b="1" i="1" dirty="0" err="1" smtClean="0">
                <a:solidFill>
                  <a:srgbClr val="FF0000"/>
                </a:solidFill>
              </a:rPr>
              <a:t>somalia</a:t>
            </a:r>
            <a:endParaRPr lang="it-IT" b="1" i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fontAlgn="base"/>
            <a:r>
              <a:rPr lang="it-IT" b="1" dirty="0"/>
              <a:t>GLI ULTIMI DATI</a:t>
            </a:r>
            <a:r>
              <a:rPr lang="it-IT" b="1" i="1" dirty="0"/>
              <a:t>   </a:t>
            </a:r>
            <a:r>
              <a:rPr lang="it-IT" b="1" dirty="0"/>
              <a:t>DELLA SOMALIA</a:t>
            </a:r>
            <a:r>
              <a:rPr lang="it-IT" dirty="0"/>
              <a:t> mostrano che </a:t>
            </a:r>
            <a:r>
              <a:rPr lang="it-IT" b="1" dirty="0">
                <a:solidFill>
                  <a:srgbClr val="FF0000"/>
                </a:solidFill>
              </a:rPr>
              <a:t>4,4 milioni di persone potrebbero soffrire la fame entro l'aprile 2025</a:t>
            </a:r>
            <a:r>
              <a:rPr lang="it-IT" dirty="0"/>
              <a:t>, a causa del peggioramento delle condizioni di siccità, del conflitto e degli alti prezzi dei generi alimentari. (*)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Il Governo Federale Somalo e le agenzie delle Nazioni Unite avvertono che, senza adeguati finanziamenti per l'azione umanitaria,</a:t>
            </a:r>
            <a:r>
              <a:rPr lang="it-IT" b="1" dirty="0"/>
              <a:t> </a:t>
            </a:r>
            <a:r>
              <a:rPr lang="it-IT" b="1" dirty="0">
                <a:solidFill>
                  <a:srgbClr val="FF0000"/>
                </a:solidFill>
              </a:rPr>
              <a:t>il Paese - </a:t>
            </a:r>
            <a:r>
              <a:rPr lang="it-IT" dirty="0">
                <a:solidFill>
                  <a:srgbClr val="FF0000"/>
                </a:solidFill>
              </a:rPr>
              <a:t>che </a:t>
            </a:r>
            <a:r>
              <a:rPr lang="it-IT" b="1" dirty="0">
                <a:solidFill>
                  <a:srgbClr val="FF0000"/>
                </a:solidFill>
              </a:rPr>
              <a:t>nel 2022 è stato spinto sull'orlo della carestia da una grave siccità,</a:t>
            </a:r>
            <a:r>
              <a:rPr lang="it-IT" dirty="0">
                <a:solidFill>
                  <a:srgbClr val="FF0000"/>
                </a:solidFill>
              </a:rPr>
              <a:t> </a:t>
            </a:r>
            <a:r>
              <a:rPr lang="it-IT" b="1" dirty="0">
                <a:solidFill>
                  <a:srgbClr val="FF0000"/>
                </a:solidFill>
              </a:rPr>
              <a:t>che ha causato migliaia di morti, di cui quasi la metà bambini</a:t>
            </a:r>
            <a:r>
              <a:rPr lang="it-IT" dirty="0"/>
              <a:t> - potrebbe ancora una volta trovarsi ad affrontare una fame sempre più profonda.</a:t>
            </a:r>
          </a:p>
          <a:p>
            <a:pPr fontAlgn="base"/>
            <a:r>
              <a:rPr lang="it-IT" dirty="0"/>
              <a:t>L'allarme lanciato dall'Agenzia somala per la gestione dei disastri (</a:t>
            </a:r>
            <a:r>
              <a:rPr lang="it-IT" dirty="0" err="1"/>
              <a:t>SoDMA</a:t>
            </a:r>
            <a:r>
              <a:rPr lang="it-IT" dirty="0"/>
              <a:t>), da</a:t>
            </a:r>
            <a:r>
              <a:rPr lang="it-IT" b="1" dirty="0">
                <a:solidFill>
                  <a:srgbClr val="FF0000"/>
                </a:solidFill>
              </a:rPr>
              <a:t> FAO, OCHA,</a:t>
            </a:r>
            <a:r>
              <a:rPr lang="it-IT" dirty="0">
                <a:solidFill>
                  <a:srgbClr val="FF0000"/>
                </a:solidFill>
              </a:rPr>
              <a:t> UNICEF e dal </a:t>
            </a:r>
            <a:r>
              <a:rPr lang="it-IT" b="1" dirty="0">
                <a:solidFill>
                  <a:srgbClr val="FF0000"/>
                </a:solidFill>
              </a:rPr>
              <a:t>WFP</a:t>
            </a:r>
            <a:r>
              <a:rPr lang="it-IT" dirty="0"/>
              <a:t> giunge in concomitanza con l'ultima analisi della classificazione integrata delle fasi della sicurezza alimentare (IPC), che mostra come </a:t>
            </a:r>
            <a:r>
              <a:rPr lang="it-IT" b="1" dirty="0">
                <a:solidFill>
                  <a:srgbClr val="FF0000"/>
                </a:solidFill>
              </a:rPr>
              <a:t>3,4 milioni di persone stiano già vivendo livelli di crisi o superiori di fame in Somalia</a:t>
            </a:r>
            <a:r>
              <a:rPr lang="it-IT" dirty="0">
                <a:solidFill>
                  <a:srgbClr val="FF0000"/>
                </a:solidFill>
              </a:rPr>
              <a:t> (IPC3+). </a:t>
            </a:r>
            <a:r>
              <a:rPr lang="it-IT" b="1" dirty="0">
                <a:solidFill>
                  <a:srgbClr val="FF0000"/>
                </a:solidFill>
              </a:rPr>
              <a:t>Si prevede che questo numero salga a 4,4 milioni (23% della popolazione) tra aprile e giugno 2025</a:t>
            </a:r>
            <a:r>
              <a:rPr lang="it-IT" dirty="0"/>
              <a:t>, quando si prevedono piogge inferiori alla media.</a:t>
            </a:r>
          </a:p>
          <a:p>
            <a:r>
              <a:rPr lang="it-IT" dirty="0"/>
              <a:t>La crisi economica nonché la svalutazione e la cessazione dell’uso dello scellino somalo hanno avuto pesanti effetti negativi per le comunità rurali che già lottavano non solo per avere </a:t>
            </a:r>
            <a:r>
              <a:rPr lang="it-IT" b="1" dirty="0">
                <a:solidFill>
                  <a:srgbClr val="FF0000"/>
                </a:solidFill>
              </a:rPr>
              <a:t>cibo</a:t>
            </a:r>
            <a:r>
              <a:rPr lang="it-IT" dirty="0"/>
              <a:t> per i loro famigliari, ma anche poter pagare</a:t>
            </a:r>
            <a:r>
              <a:rPr lang="it-IT" dirty="0">
                <a:solidFill>
                  <a:srgbClr val="FF0000"/>
                </a:solidFill>
              </a:rPr>
              <a:t>, </a:t>
            </a:r>
            <a:r>
              <a:rPr lang="it-IT" b="1" dirty="0">
                <a:solidFill>
                  <a:srgbClr val="FF0000"/>
                </a:solidFill>
              </a:rPr>
              <a:t>la cure mediche</a:t>
            </a:r>
            <a:r>
              <a:rPr lang="it-IT" dirty="0">
                <a:solidFill>
                  <a:srgbClr val="FF0000"/>
                </a:solidFill>
              </a:rPr>
              <a:t>, le </a:t>
            </a:r>
            <a:r>
              <a:rPr lang="it-IT" b="1" dirty="0">
                <a:solidFill>
                  <a:srgbClr val="FF0000"/>
                </a:solidFill>
              </a:rPr>
              <a:t>tasse e le spese di istruzione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dei loro figli.  </a:t>
            </a:r>
          </a:p>
          <a:p>
            <a:r>
              <a:rPr lang="it-IT" dirty="0"/>
              <a:t>La problematica </a:t>
            </a:r>
            <a:r>
              <a:rPr lang="it-IT" dirty="0">
                <a:solidFill>
                  <a:srgbClr val="FF0000"/>
                </a:solidFill>
              </a:rPr>
              <a:t>più  URGENTE </a:t>
            </a:r>
            <a:r>
              <a:rPr lang="it-IT" dirty="0"/>
              <a:t>da affrontare in questo momento è la  </a:t>
            </a:r>
            <a:r>
              <a:rPr lang="it-IT" dirty="0">
                <a:solidFill>
                  <a:srgbClr val="FF0000"/>
                </a:solidFill>
              </a:rPr>
              <a:t>GRAVE CRISI DI ACQUA  </a:t>
            </a:r>
            <a:r>
              <a:rPr lang="it-IT" dirty="0"/>
              <a:t>che porta come conseguenza la </a:t>
            </a:r>
            <a:r>
              <a:rPr lang="it-IT" b="1" dirty="0">
                <a:solidFill>
                  <a:srgbClr val="FF0000"/>
                </a:solidFill>
              </a:rPr>
              <a:t>Malnutrizione</a:t>
            </a:r>
            <a:r>
              <a:rPr lang="it-IT" dirty="0"/>
              <a:t>. In effetti la prolungata e grave siccità ha compromesso il benessere delle famiglie di pastori, già stressate dalle condizioni di vita, che hanno perso gran parte del bestiame (L’allevamento del bestiame in Somalia è una attività </a:t>
            </a:r>
            <a:r>
              <a:rPr lang="it-IT" b="1" dirty="0"/>
              <a:t>economica di fondamentale importante e costituisce 95% della popolazione di</a:t>
            </a:r>
            <a:r>
              <a:rPr lang="it-IT" dirty="0"/>
              <a:t> questi villaggio si dedica ad attività pastorale, ritraendo da essa quanto gli necessita per i suoi bisogni quindi loro principale fonte di sostentamento). C’è necessità di un’azione </a:t>
            </a:r>
            <a:r>
              <a:rPr lang="it-IT" b="1" dirty="0"/>
              <a:t>urgente</a:t>
            </a:r>
            <a:r>
              <a:rPr lang="it-IT" dirty="0"/>
              <a:t>, </a:t>
            </a:r>
            <a:r>
              <a:rPr lang="it-IT" b="1" dirty="0"/>
              <a:t>un intervento immediato per garantire la fornitura di acqua</a:t>
            </a:r>
            <a:r>
              <a:rPr lang="it-IT" dirty="0"/>
              <a:t>. </a:t>
            </a:r>
          </a:p>
          <a:p>
            <a:r>
              <a:rPr lang="it-IT" dirty="0"/>
              <a:t> </a:t>
            </a:r>
          </a:p>
          <a:p>
            <a:r>
              <a:rPr lang="it-IT" dirty="0"/>
              <a:t>(*) </a:t>
            </a:r>
            <a:r>
              <a:rPr lang="it-IT" i="1" dirty="0"/>
              <a:t>UNICEF-WFP-FAO, in Somalia, entro aprile 2025, stimate 4,4 milioni di persone a rischio fame a causa della siccità e del conflitto in corso</a:t>
            </a:r>
            <a:endParaRPr lang="it-IT" dirty="0"/>
          </a:p>
          <a:p>
            <a:r>
              <a:rPr lang="it-IT" i="1" dirty="0"/>
              <a:t> </a:t>
            </a:r>
            <a:endParaRPr lang="it-IT" dirty="0"/>
          </a:p>
          <a:p>
            <a:endParaRPr lang="it-IT" dirty="0"/>
          </a:p>
        </p:txBody>
      </p:sp>
      <p:pic>
        <p:nvPicPr>
          <p:cNvPr id="5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674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log | Somalia | Save the Child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54" y="983411"/>
            <a:ext cx="11757803" cy="570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1086928" y="-342152"/>
            <a:ext cx="9069185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i="1" dirty="0" smtClean="0"/>
              <a:t>Somalia: </a:t>
            </a:r>
            <a:r>
              <a:rPr lang="it-IT" sz="3600" i="1" dirty="0"/>
              <a:t>FAMIGLIA  CHE  VIVE DI PASTORIZIA</a:t>
            </a:r>
          </a:p>
        </p:txBody>
      </p:sp>
      <p:pic>
        <p:nvPicPr>
          <p:cNvPr id="6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701" y="0"/>
            <a:ext cx="986287" cy="87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852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400" y="27886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it-IT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Somalia, la siccità persistente sta mettendo a dura prova le popolazioni animali tipiche, come i cammelli, le capre e il bestiame, a causa della scarsa disponibilità di acqua.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2" y="1690688"/>
            <a:ext cx="9991897" cy="4984431"/>
          </a:xfrm>
          <a:prstGeom prst="rect">
            <a:avLst/>
          </a:prstGeom>
        </p:spPr>
      </p:pic>
      <p:pic>
        <p:nvPicPr>
          <p:cNvPr id="5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112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0011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it-IT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Somalia, la siccità persistente sta mettendo a dura prova le popolazioni animali tipiche, come i cammelli, le capre e il bestiame, a causa della scarsa disponibilità di acqua</a:t>
            </a:r>
            <a:r>
              <a:rPr lang="it-IT" sz="3200" dirty="0"/>
              <a:t>.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56" y="1690688"/>
            <a:ext cx="5461564" cy="4901304"/>
          </a:xfr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14" y="1690689"/>
            <a:ext cx="5716385" cy="4901303"/>
          </a:xfrm>
          <a:prstGeom prst="rect">
            <a:avLst/>
          </a:prstGeom>
        </p:spPr>
      </p:pic>
      <p:pic>
        <p:nvPicPr>
          <p:cNvPr id="5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-172527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946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0616" y="261609"/>
            <a:ext cx="10515600" cy="911584"/>
          </a:xfrm>
        </p:spPr>
        <p:txBody>
          <a:bodyPr>
            <a:noAutofit/>
          </a:bodyPr>
          <a:lstStyle/>
          <a:p>
            <a:pPr algn="ctr">
              <a:spcBef>
                <a:spcPts val="1000"/>
              </a:spcBef>
            </a:pPr>
            <a:r>
              <a:rPr lang="it-IT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Somalia, la siccità persistente sta mettendo a dura prova le popolazioni animali tipiche, come i cammelli, le capre e il bestiame, a causa della scarsa disponibilità di acqua.</a:t>
            </a:r>
          </a:p>
        </p:txBody>
      </p:sp>
      <p:pic>
        <p:nvPicPr>
          <p:cNvPr id="1026" name="Picture 2" descr="Somalia, siccità: il numero di bambini malnutriti è cresciuto di 5 volte in  dieci mesi nel Sud del Paese, si scavano fosse con un caldo che uccide - la  Repubblic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87" y="1500997"/>
            <a:ext cx="8290973" cy="47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 Somalia 2,3 milioni di persone senza acqua e cibo per la siccità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425" y="2800350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rno d'Africa: dopo tre anni di siccità arrivano le piogge violente che  rompono la speranza di una ripresa economica sia in Etiopia che in Somalia  - la Repubbli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173" y="4635411"/>
            <a:ext cx="2847975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omalia: allarme siccità, a rischio sette milioni di persone – Rivista  Afric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424" y="965289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380" y="-1"/>
            <a:ext cx="1066619" cy="96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023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L'impatto </a:t>
            </a:r>
            <a:r>
              <a:rPr lang="it-IT" dirty="0" smtClean="0"/>
              <a:t>devastante sulla salute</a:t>
            </a:r>
            <a:endParaRPr lang="it-IT" dirty="0"/>
          </a:p>
        </p:txBody>
      </p:sp>
      <p:pic>
        <p:nvPicPr>
          <p:cNvPr id="4" name="Segnaposto contenuto 3" descr="Infografica crisi in Somali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724" y="1953419"/>
            <a:ext cx="8354291" cy="468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165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92769" y="483079"/>
            <a:ext cx="1751163" cy="353683"/>
          </a:xfrm>
        </p:spPr>
        <p:txBody>
          <a:bodyPr>
            <a:no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C0NCLUSIONE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2999" y="1479939"/>
            <a:ext cx="9144000" cy="4360144"/>
          </a:xfrm>
        </p:spPr>
        <p:txBody>
          <a:bodyPr>
            <a:normAutofit/>
          </a:bodyPr>
          <a:lstStyle/>
          <a:p>
            <a:pPr algn="l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affrontare la fame, la siccità e la sete in Africa, sono necessarie strategie integrate che comprendano aumento della produzione alimentare, miglioramento dell'accesso all'acqua, lotta alla povertà e alla malnutrizione, e adattamento ai cambiamenti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climatici.</a:t>
            </a:r>
            <a:r>
              <a:rPr lang="it-IT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dirty="0" smtClean="0">
              <a:solidFill>
                <a:srgbClr val="001D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it-IT" i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Queste </a:t>
            </a:r>
            <a:r>
              <a:rPr lang="it-IT" i="1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strategie </a:t>
            </a:r>
            <a:r>
              <a:rPr lang="it-IT" i="1" dirty="0" smtClean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richiedono: </a:t>
            </a: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impegno a lungo termine e una forte cooperazione tra governi,</a:t>
            </a:r>
            <a:r>
              <a:rPr lang="it-IT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organizzazioni internazionali</a:t>
            </a:r>
            <a:r>
              <a:rPr lang="it-IT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settore privato e società civile</a:t>
            </a:r>
            <a:r>
              <a:rPr lang="it-IT" dirty="0">
                <a:solidFill>
                  <a:srgbClr val="00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Solo attraverso un approccio integrato e sostenibile sarà possibile sconfiggere la fame, la siccità e la sete in Africa, garantendo un futuro migliore per le popolazioni del continente. 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5" name="Picture 10" descr="🚰 - Emoji Simbolo dell'acqua potabile (Potable Water) 📖 Simbolo  Significato ✂ Copia &amp; 📋 Incolla (◕‿◕) SYMB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109" y="138024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839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GRAZIE PER L’ATTENZIONE 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7170" name="Picture 2" descr="siccità mancanza di acqua problema ridendo bambino nel Africa. ai generato  25473497 Stock Photo su Vecteez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2" y="1906438"/>
            <a:ext cx="11162581" cy="462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8099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953</TotalTime>
  <Words>610</Words>
  <Application>Microsoft Office PowerPoint</Application>
  <PresentationFormat>Widescreen</PresentationFormat>
  <Paragraphs>95</Paragraphs>
  <Slides>20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Roboto</vt:lpstr>
      <vt:lpstr>Times New Roman</vt:lpstr>
      <vt:lpstr>Wingdings</vt:lpstr>
      <vt:lpstr>Tema di Office</vt:lpstr>
      <vt:lpstr>UNIVERSITA’ DEI BRACCIANTI Offerta Formativa  «GRANDE SETE IN AFRICA»  15 Settembre 2025  Sede della Vila Via Cardarelli Viterbo Viterbo, 15/09/2025</vt:lpstr>
      <vt:lpstr>UNIVERSITA’ DEI BRACCIANTI «GRANDE SETE IN AFRICA»</vt:lpstr>
      <vt:lpstr>«LA SETE IN AFRICA»  Inoltre, la scarsità idrica ha ricadute sociali immense. In Africa donne e bambini sono spesso costretti a fare molti chilometri a piedi per prendere un po’ d’acqua non contaminata. Viaggi che durano un’intera giornata e che quindi impediscono ai piccoli di frequentare le lezioni   </vt:lpstr>
      <vt:lpstr>Corno d’Africa, il climate change ha provocato la peggior siccità degli ultimi 40 anni </vt:lpstr>
      <vt:lpstr>Lo sostengono i ricercatori del World Weather Attribution secondo i quali il riscaldamento globale avrebbe reso la siccità agricola nella regione circa 100 volte più probabile di Matteo Cavallito </vt:lpstr>
      <vt:lpstr>PERCHE’ IN AFRICA L’ACQUA NON è POTABILE</vt:lpstr>
      <vt:lpstr>PERCHE’ IN AFRICA L’ACQUA NON è POTABILE</vt:lpstr>
      <vt:lpstr>PERCHE’ IN AFRICA L’ACQUA NON è POTABILE</vt:lpstr>
      <vt:lpstr>Conseguenze: </vt:lpstr>
      <vt:lpstr>Soluzioni: </vt:lpstr>
      <vt:lpstr>  </vt:lpstr>
      <vt:lpstr>Quali paesi non hanno accesso all’acqua potabile</vt:lpstr>
      <vt:lpstr>somalia</vt:lpstr>
      <vt:lpstr>Presentazione standard di PowerPoint</vt:lpstr>
      <vt:lpstr>In Somalia, la siccità persistente sta mettendo a dura prova le popolazioni animali tipiche, come i cammelli, le capre e il bestiame, a causa della scarsa disponibilità di acqua.</vt:lpstr>
      <vt:lpstr>In Somalia, la siccità persistente sta mettendo a dura prova le popolazioni animali tipiche, come i cammelli, le capre e il bestiame, a causa della scarsa disponibilità di acqua.</vt:lpstr>
      <vt:lpstr>In Somalia, la siccità persistente sta mettendo a dura prova le popolazioni animali tipiche, come i cammelli, le capre e il bestiame, a causa della scarsa disponibilità di acqua.</vt:lpstr>
      <vt:lpstr>L'impatto devastante sulla salute</vt:lpstr>
      <vt:lpstr>C0NCLUSIONE</vt:lpstr>
      <vt:lpstr>GRAZIE PER L’ATTENZIONE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SETE IN AFRICA </dc:title>
  <dc:creator>Naima Hassan</dc:creator>
  <cp:lastModifiedBy>Naima Hassan</cp:lastModifiedBy>
  <cp:revision>54</cp:revision>
  <dcterms:created xsi:type="dcterms:W3CDTF">2025-06-09T10:59:43Z</dcterms:created>
  <dcterms:modified xsi:type="dcterms:W3CDTF">2025-09-12T12:26:50Z</dcterms:modified>
</cp:coreProperties>
</file>